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
  </p:notesMasterIdLst>
  <p:sldIdLst>
    <p:sldId id="256" r:id="rId2"/>
    <p:sldId id="257" r:id="rId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gsmiFn3WCHJ59Mxb6+08WdeCiJ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3989"/>
    <a:srgbClr val="F55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1525" autoAdjust="0"/>
  </p:normalViewPr>
  <p:slideViewPr>
    <p:cSldViewPr snapToGrid="0">
      <p:cViewPr varScale="1">
        <p:scale>
          <a:sx n="101" d="100"/>
          <a:sy n="101" d="100"/>
        </p:scale>
        <p:origin x="191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Critical Stress to Induce</a:t>
            </a:r>
            <a:r>
              <a:rPr lang="en-US" baseline="0"/>
              <a:t> Plastic Deformation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Sheet1!$D$2:$E$2</c:f>
              <c:strCache>
                <c:ptCount val="2"/>
                <c:pt idx="0">
                  <c:v>Average Atom </c:v>
                </c:pt>
                <c:pt idx="1">
                  <c:v>MPEA </c:v>
                </c:pt>
              </c:strCache>
            </c:strRef>
          </c:cat>
          <c:val>
            <c:numRef>
              <c:f>Sheet1!$D$3:$E$3</c:f>
              <c:numCache>
                <c:formatCode>General</c:formatCode>
                <c:ptCount val="2"/>
                <c:pt idx="0">
                  <c:v>90</c:v>
                </c:pt>
                <c:pt idx="1">
                  <c:v>725</c:v>
                </c:pt>
              </c:numCache>
            </c:numRef>
          </c:val>
          <c:extLst>
            <c:ext xmlns:c16="http://schemas.microsoft.com/office/drawing/2014/chart" uri="{C3380CC4-5D6E-409C-BE32-E72D297353CC}">
              <c16:uniqueId val="{00000000-A689-4D28-97F7-A0568ADBA8D1}"/>
            </c:ext>
          </c:extLst>
        </c:ser>
        <c:dLbls>
          <c:dLblPos val="outEnd"/>
          <c:showLegendKey val="0"/>
          <c:showVal val="1"/>
          <c:showCatName val="0"/>
          <c:showSerName val="0"/>
          <c:showPercent val="0"/>
          <c:showBubbleSize val="0"/>
        </c:dLbls>
        <c:gapWidth val="219"/>
        <c:overlap val="-27"/>
        <c:axId val="1080390591"/>
        <c:axId val="1080389631"/>
      </c:barChart>
      <c:catAx>
        <c:axId val="1080390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0389631"/>
        <c:crosses val="autoZero"/>
        <c:auto val="1"/>
        <c:lblAlgn val="ctr"/>
        <c:lblOffset val="100"/>
        <c:noMultiLvlLbl val="0"/>
      </c:catAx>
      <c:valAx>
        <c:axId val="10803896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Critical Stress [MPa]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03905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82b26cedaa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82b26cedaa_0_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g282b26cedaa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Traditional engineering metals have leveraged the properties of a single base element and tried to improve upon those properties by introducing new elements in relatively small amounts. Take steel for example… iron is the base element and typically makes up over 99% of the bulk material, with just around 0.2% carbon introduced into the system. We owe much of our industrial progress to the fabrication of engineering steels, and as a society have used steel as the benchmark of engineering materials for years. Any undergraduate engineer will tell you that if you need a design that can withstand significant loading, and you don’t have to consider the weight of the design, to just pick the strongest steel with an ASME code and run with that. But what other material options are out there? Of the 95 metals on the periodic table, I want to show you how we can generate millions of engineering metals, each with unique properties. The key is by utilizing composition diversity to create what researchers have called “High Entropy” or “Multiple Principal Element” Alloys. In these materials, There is no single base element; rather, usually 3 or more elements combined in equal amounts to generate a non-uniform solid solution which can leverage the strengths of each of the </a:t>
            </a:r>
            <a:r>
              <a:rPr lang="en-US" b="1" dirty="0"/>
              <a:t>constituent</a:t>
            </a:r>
            <a:r>
              <a:rPr lang="en-US" dirty="0"/>
              <a:t> elements.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Let me give you an example that I’ve been working with for some time now. I’ve been simulating how Molybdenum, Niobium, and Titanium can come together in equal quantities to create a ternary alloy. What we can do computationally is create an ‘average atom’ of the the three elements and simulate how a material made only of this average atom behaves. This effectively removes all of the material diversity. What we can also do is look at how the material diversity changes the properties of the full material, and the results are astounding. If we look at how much stress is necessary to move defects in each material, we see that the composition diversity of the ternary alloy creates a material over seven times stronger than the average atom system with no composition diversity. This additional strength comes from the interactions of unlike materials creating obstacles that can pin defects and improve material responses to extreme loading conditions. We call this phenomenon “solid solution strengthening,” but it boils down to the contributions of many unlike atoms to achieve these results.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What does this mean for engineering materials, and why should you care? We’ve only just scraped the surface of the possible material solutions available, and every day we get closer to finding viable solutions to real engineering issues. We need better materials if we want to achieve engineering goals like renewable energy from nuclear fusion or improving infrastructure. We’ve recently seen the cost of air travel reduced significantly due to the rise of nickel-based superalloys, which rely on large concentrations of elements like iron to achieve their strength to weight ratio. Ultimately, the message I want to leave you with is this: If we consider materials as clusters of elements, the same way that a society is a cluster of people, then studying diversity is of the upmost importance. We as humans are at our very best when diverse groups come together with a common goal and based on the findings of my work thus far, I believe the same can be said for elements and the materials they form.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Thank you.</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2704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7"/>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2"/>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2"/>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5"/>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5"/>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a:spLocks noGrp="1"/>
          </p:cNvSpPr>
          <p:nvPr>
            <p:ph type="pic" idx="2"/>
          </p:nvPr>
        </p:nvSpPr>
        <p:spPr>
          <a:xfrm>
            <a:off x="3887391" y="987426"/>
            <a:ext cx="4629150" cy="4873625"/>
          </a:xfrm>
          <a:prstGeom prst="rect">
            <a:avLst/>
          </a:prstGeom>
          <a:noFill/>
          <a:ln>
            <a:noFill/>
          </a:ln>
        </p:spPr>
      </p:sp>
      <p:sp>
        <p:nvSpPr>
          <p:cNvPr id="68" name="Google Shape;68;p16"/>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jpg"/><Relationship Id="rId7" Type="http://schemas.openxmlformats.org/officeDocument/2006/relationships/chart" Target="../charts/chart1.xml"/><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89" name="Google Shape;89;g282b26cedaa_0_7"/>
          <p:cNvCxnSpPr/>
          <p:nvPr/>
        </p:nvCxnSpPr>
        <p:spPr>
          <a:xfrm>
            <a:off x="0" y="0"/>
            <a:ext cx="914400" cy="0"/>
          </a:xfrm>
          <a:prstGeom prst="straightConnector1">
            <a:avLst/>
          </a:prstGeom>
          <a:noFill/>
          <a:ln w="9525" cap="flat" cmpd="sng">
            <a:solidFill>
              <a:srgbClr val="FBFFFF"/>
            </a:solidFill>
            <a:prstDash val="solid"/>
            <a:miter lim="800000"/>
            <a:headEnd type="none" w="sm" len="sm"/>
            <a:tailEnd type="none" w="sm" len="sm"/>
          </a:ln>
        </p:spPr>
      </p:cxnSp>
      <p:cxnSp>
        <p:nvCxnSpPr>
          <p:cNvPr id="90" name="Google Shape;90;g282b26cedaa_0_7"/>
          <p:cNvCxnSpPr/>
          <p:nvPr/>
        </p:nvCxnSpPr>
        <p:spPr>
          <a:xfrm>
            <a:off x="0" y="0"/>
            <a:ext cx="914400" cy="0"/>
          </a:xfrm>
          <a:prstGeom prst="straightConnector1">
            <a:avLst/>
          </a:prstGeom>
          <a:noFill/>
          <a:ln w="9525" cap="flat" cmpd="sng">
            <a:solidFill>
              <a:srgbClr val="FBFFFF"/>
            </a:solidFill>
            <a:prstDash val="solid"/>
            <a:miter lim="800000"/>
            <a:headEnd type="none" w="sm" len="sm"/>
            <a:tailEnd type="none" w="sm" len="sm"/>
          </a:ln>
        </p:spPr>
      </p:cxnSp>
      <p:sp>
        <p:nvSpPr>
          <p:cNvPr id="92" name="Google Shape;92;g282b26cedaa_0_7"/>
          <p:cNvSpPr/>
          <p:nvPr/>
        </p:nvSpPr>
        <p:spPr>
          <a:xfrm>
            <a:off x="46890" y="6658699"/>
            <a:ext cx="8198400" cy="45600"/>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g282b26cedaa_0_7"/>
          <p:cNvSpPr txBox="1">
            <a:spLocks noGrp="1"/>
          </p:cNvSpPr>
          <p:nvPr>
            <p:ph type="ctrTitle"/>
          </p:nvPr>
        </p:nvSpPr>
        <p:spPr>
          <a:xfrm>
            <a:off x="285599" y="1784770"/>
            <a:ext cx="8572800" cy="31542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Clr>
                <a:schemeClr val="dk1"/>
              </a:buClr>
              <a:buSzPct val="327272"/>
              <a:buFont typeface="Arial"/>
              <a:buNone/>
            </a:pPr>
            <a:r>
              <a:rPr lang="en-US" sz="1100" dirty="0">
                <a:latin typeface="Arial"/>
                <a:ea typeface="Arial"/>
                <a:cs typeface="Arial"/>
                <a:sym typeface="Arial"/>
              </a:rPr>
              <a:t> </a:t>
            </a:r>
            <a:endParaRPr sz="1100" dirty="0">
              <a:latin typeface="Arial"/>
              <a:ea typeface="Arial"/>
              <a:cs typeface="Arial"/>
              <a:sym typeface="Arial"/>
            </a:endParaRPr>
          </a:p>
          <a:p>
            <a:pPr marL="0" lvl="0" indent="0" algn="ctr" rtl="0">
              <a:spcBef>
                <a:spcPts val="0"/>
              </a:spcBef>
              <a:spcAft>
                <a:spcPts val="0"/>
              </a:spcAft>
              <a:buClr>
                <a:schemeClr val="dk1"/>
              </a:buClr>
              <a:buSzPct val="73684"/>
              <a:buFont typeface="Helvetica Neue"/>
              <a:buNone/>
            </a:pPr>
            <a:r>
              <a:rPr lang="en-US" sz="3800" b="1" dirty="0">
                <a:latin typeface="Arial"/>
                <a:ea typeface="Arial"/>
                <a:cs typeface="Arial"/>
                <a:sym typeface="Arial"/>
              </a:rPr>
              <a:t>Liam Myhill</a:t>
            </a:r>
            <a:br>
              <a:rPr lang="en-US" sz="2800" dirty="0">
                <a:latin typeface="Arial"/>
                <a:ea typeface="Arial"/>
                <a:cs typeface="Arial"/>
                <a:sym typeface="Arial"/>
              </a:rPr>
            </a:br>
            <a:r>
              <a:rPr lang="en-US" sz="2800" dirty="0">
                <a:latin typeface="Arial"/>
                <a:ea typeface="Arial"/>
                <a:cs typeface="Arial"/>
                <a:sym typeface="Arial"/>
              </a:rPr>
              <a:t>Ph.D. Student</a:t>
            </a:r>
            <a:endParaRPr sz="2800" dirty="0">
              <a:latin typeface="Arial"/>
              <a:ea typeface="Arial"/>
              <a:cs typeface="Arial"/>
              <a:sym typeface="Arial"/>
            </a:endParaRPr>
          </a:p>
          <a:p>
            <a:pPr marL="0" lvl="0" indent="0" algn="ctr" rtl="0">
              <a:spcBef>
                <a:spcPts val="0"/>
              </a:spcBef>
              <a:spcAft>
                <a:spcPts val="0"/>
              </a:spcAft>
              <a:buClr>
                <a:schemeClr val="dk1"/>
              </a:buClr>
              <a:buSzPct val="100000"/>
              <a:buFont typeface="Helvetica Neue"/>
              <a:buNone/>
            </a:pPr>
            <a:endParaRPr sz="2800" dirty="0">
              <a:latin typeface="Arial"/>
              <a:ea typeface="Arial"/>
              <a:cs typeface="Arial"/>
              <a:sym typeface="Arial"/>
            </a:endParaRPr>
          </a:p>
          <a:p>
            <a:pPr marL="0" lvl="0" indent="0" algn="ctr" rtl="0">
              <a:spcBef>
                <a:spcPts val="0"/>
              </a:spcBef>
              <a:spcAft>
                <a:spcPts val="0"/>
              </a:spcAft>
              <a:buClr>
                <a:schemeClr val="dk1"/>
              </a:buClr>
              <a:buSzPct val="100000"/>
              <a:buFont typeface="Helvetica Neue"/>
              <a:buNone/>
            </a:pPr>
            <a:r>
              <a:rPr lang="en-US" sz="2800" b="1" dirty="0">
                <a:latin typeface="Arial"/>
                <a:ea typeface="Arial"/>
                <a:cs typeface="Arial"/>
                <a:sym typeface="Arial"/>
              </a:rPr>
              <a:t>Material Design: Strength by Diversity</a:t>
            </a:r>
            <a:br>
              <a:rPr lang="en-US" sz="2800" dirty="0">
                <a:latin typeface="Arial"/>
                <a:ea typeface="Arial"/>
                <a:cs typeface="Arial"/>
                <a:sym typeface="Arial"/>
              </a:rPr>
            </a:br>
            <a:endParaRPr sz="2800" dirty="0">
              <a:latin typeface="Arial"/>
              <a:ea typeface="Arial"/>
              <a:cs typeface="Arial"/>
              <a:sym typeface="Arial"/>
            </a:endParaRPr>
          </a:p>
          <a:p>
            <a:pPr marL="0" lvl="0" indent="0" algn="ctr" rtl="0">
              <a:spcBef>
                <a:spcPts val="0"/>
              </a:spcBef>
              <a:spcAft>
                <a:spcPts val="0"/>
              </a:spcAft>
              <a:buClr>
                <a:schemeClr val="dk1"/>
              </a:buClr>
              <a:buSzPct val="100000"/>
              <a:buFont typeface="Helvetica Neue"/>
              <a:buNone/>
            </a:pPr>
            <a:r>
              <a:rPr lang="en-US" sz="2800" dirty="0">
                <a:latin typeface="Arial"/>
                <a:ea typeface="Arial"/>
                <a:cs typeface="Arial"/>
                <a:sym typeface="Arial"/>
              </a:rPr>
              <a:t>Dr. Enrique Martinez Saez</a:t>
            </a:r>
            <a:br>
              <a:rPr lang="en-US" sz="2800" dirty="0">
                <a:latin typeface="Arial"/>
                <a:ea typeface="Arial"/>
                <a:cs typeface="Arial"/>
                <a:sym typeface="Arial"/>
              </a:rPr>
            </a:br>
            <a:r>
              <a:rPr lang="en-US" sz="2800" b="1" dirty="0">
                <a:latin typeface="Arial"/>
                <a:ea typeface="Arial"/>
                <a:cs typeface="Arial"/>
                <a:sym typeface="Arial"/>
              </a:rPr>
              <a:t>Department of Mechanical Engineering</a:t>
            </a:r>
            <a:br>
              <a:rPr lang="en-US" sz="2800" i="1" dirty="0">
                <a:latin typeface="Arial"/>
                <a:ea typeface="Arial"/>
                <a:cs typeface="Arial"/>
                <a:sym typeface="Arial"/>
              </a:rPr>
            </a:br>
            <a:endParaRPr sz="3000" dirty="0">
              <a:latin typeface="Arial"/>
              <a:ea typeface="Arial"/>
              <a:cs typeface="Arial"/>
              <a:sym typeface="Arial"/>
            </a:endParaRPr>
          </a:p>
        </p:txBody>
      </p:sp>
      <p:pic>
        <p:nvPicPr>
          <p:cNvPr id="3" name="Picture 2" descr="A logo with a black background&#10;&#10;Description automatically generated">
            <a:extLst>
              <a:ext uri="{FF2B5EF4-FFF2-40B4-BE49-F238E27FC236}">
                <a16:creationId xmlns:a16="http://schemas.microsoft.com/office/drawing/2014/main" id="{83A52CB8-E93F-31EE-7D76-0C5BD50D2194}"/>
              </a:ext>
            </a:extLst>
          </p:cNvPr>
          <p:cNvPicPr>
            <a:picLocks noChangeAspect="1"/>
          </p:cNvPicPr>
          <p:nvPr/>
        </p:nvPicPr>
        <p:blipFill rotWithShape="1">
          <a:blip r:embed="rId3"/>
          <a:srcRect l="1213" t="22442" r="19837" b="38912"/>
          <a:stretch/>
        </p:blipFill>
        <p:spPr>
          <a:xfrm>
            <a:off x="3315922" y="153701"/>
            <a:ext cx="2654026" cy="996089"/>
          </a:xfrm>
          <a:prstGeom prst="rect">
            <a:avLst/>
          </a:prstGeom>
        </p:spPr>
      </p:pic>
      <p:pic>
        <p:nvPicPr>
          <p:cNvPr id="5" name="Picture 4" descr="A logo with a paw print in a gear&#10;&#10;Description automatically generated">
            <a:extLst>
              <a:ext uri="{FF2B5EF4-FFF2-40B4-BE49-F238E27FC236}">
                <a16:creationId xmlns:a16="http://schemas.microsoft.com/office/drawing/2014/main" id="{0A02013B-69BF-76C5-FFB5-B65382974341}"/>
              </a:ext>
            </a:extLst>
          </p:cNvPr>
          <p:cNvPicPr>
            <a:picLocks noChangeAspect="1"/>
          </p:cNvPicPr>
          <p:nvPr/>
        </p:nvPicPr>
        <p:blipFill rotWithShape="1">
          <a:blip r:embed="rId4"/>
          <a:srcRect l="22316" t="38680" r="20949" b="23173"/>
          <a:stretch/>
        </p:blipFill>
        <p:spPr>
          <a:xfrm>
            <a:off x="8006063" y="5774122"/>
            <a:ext cx="1091047" cy="9496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DF21B3-1265-7CBD-C034-2EF4C7130B5F}"/>
              </a:ext>
            </a:extLst>
          </p:cNvPr>
          <p:cNvSpPr txBox="1"/>
          <p:nvPr/>
        </p:nvSpPr>
        <p:spPr>
          <a:xfrm>
            <a:off x="0" y="136524"/>
            <a:ext cx="8351966" cy="461665"/>
          </a:xfrm>
          <a:prstGeom prst="rect">
            <a:avLst/>
          </a:prstGeom>
          <a:solidFill>
            <a:srgbClr val="F55D3D"/>
          </a:solid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i="1" dirty="0">
                <a:solidFill>
                  <a:srgbClr val="623989"/>
                </a:solidFill>
              </a:rPr>
              <a:t>How much of the material design space have we explored?</a:t>
            </a:r>
          </a:p>
        </p:txBody>
      </p:sp>
      <p:pic>
        <p:nvPicPr>
          <p:cNvPr id="2" name="Picture Placeholder 8" descr="A logo with a gear in the middle&#10;&#10;Description automatically generated">
            <a:extLst>
              <a:ext uri="{FF2B5EF4-FFF2-40B4-BE49-F238E27FC236}">
                <a16:creationId xmlns:a16="http://schemas.microsoft.com/office/drawing/2014/main" id="{990C5AEA-E1C2-39C4-88A1-417584A89D94}"/>
              </a:ext>
            </a:extLst>
          </p:cNvPr>
          <p:cNvPicPr>
            <a:picLocks noChangeAspect="1"/>
          </p:cNvPicPr>
          <p:nvPr/>
        </p:nvPicPr>
        <p:blipFill>
          <a:blip r:embed="rId3">
            <a:clrChange>
              <a:clrFrom>
                <a:srgbClr val="EBEEEC"/>
              </a:clrFrom>
              <a:clrTo>
                <a:srgbClr val="EBEEEC">
                  <a:alpha val="0"/>
                </a:srgbClr>
              </a:clrTo>
            </a:clrChange>
          </a:blip>
          <a:srcRect t="25550" b="25460"/>
          <a:stretch/>
        </p:blipFill>
        <p:spPr>
          <a:xfrm>
            <a:off x="-179019" y="6002447"/>
            <a:ext cx="1768799" cy="867687"/>
          </a:xfrm>
          <a:prstGeom prst="rect">
            <a:avLst/>
          </a:prstGeom>
        </p:spPr>
      </p:pic>
      <p:sp>
        <p:nvSpPr>
          <p:cNvPr id="5" name="TextBox 4">
            <a:extLst>
              <a:ext uri="{FF2B5EF4-FFF2-40B4-BE49-F238E27FC236}">
                <a16:creationId xmlns:a16="http://schemas.microsoft.com/office/drawing/2014/main" id="{CB04A326-031C-8262-0932-46113D4E28A4}"/>
              </a:ext>
            </a:extLst>
          </p:cNvPr>
          <p:cNvSpPr txBox="1"/>
          <p:nvPr/>
        </p:nvSpPr>
        <p:spPr>
          <a:xfrm>
            <a:off x="4439812" y="3216312"/>
            <a:ext cx="4672914" cy="830997"/>
          </a:xfrm>
          <a:prstGeom prst="rect">
            <a:avLst/>
          </a:prstGeom>
          <a:solidFill>
            <a:srgbClr val="F55D3D"/>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i="1" dirty="0">
                <a:solidFill>
                  <a:srgbClr val="623989"/>
                </a:solidFill>
              </a:rPr>
              <a:t>How does composition diversity improve material performance?</a:t>
            </a:r>
          </a:p>
        </p:txBody>
      </p:sp>
      <p:sp>
        <p:nvSpPr>
          <p:cNvPr id="10" name="TextBox 9">
            <a:extLst>
              <a:ext uri="{FF2B5EF4-FFF2-40B4-BE49-F238E27FC236}">
                <a16:creationId xmlns:a16="http://schemas.microsoft.com/office/drawing/2014/main" id="{507CC2DD-5B93-E8AC-3F06-82E8003A27D6}"/>
              </a:ext>
            </a:extLst>
          </p:cNvPr>
          <p:cNvSpPr txBox="1"/>
          <p:nvPr/>
        </p:nvSpPr>
        <p:spPr>
          <a:xfrm>
            <a:off x="2621712" y="6259218"/>
            <a:ext cx="3214173" cy="461665"/>
          </a:xfrm>
          <a:prstGeom prst="rect">
            <a:avLst/>
          </a:prstGeom>
          <a:solidFill>
            <a:srgbClr val="F55D3D"/>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i="1" dirty="0">
                <a:solidFill>
                  <a:srgbClr val="623989"/>
                </a:solidFill>
              </a:rPr>
              <a:t>Why should you care?</a:t>
            </a:r>
          </a:p>
        </p:txBody>
      </p:sp>
      <p:grpSp>
        <p:nvGrpSpPr>
          <p:cNvPr id="18" name="Group 17">
            <a:extLst>
              <a:ext uri="{FF2B5EF4-FFF2-40B4-BE49-F238E27FC236}">
                <a16:creationId xmlns:a16="http://schemas.microsoft.com/office/drawing/2014/main" id="{7236F3B0-0928-01E5-1E67-46C767BF3B6A}"/>
              </a:ext>
            </a:extLst>
          </p:cNvPr>
          <p:cNvGrpSpPr/>
          <p:nvPr/>
        </p:nvGrpSpPr>
        <p:grpSpPr>
          <a:xfrm>
            <a:off x="7236491" y="1473302"/>
            <a:ext cx="1380653" cy="1224682"/>
            <a:chOff x="3739081" y="975310"/>
            <a:chExt cx="1380653" cy="1224682"/>
          </a:xfrm>
        </p:grpSpPr>
        <p:sp>
          <p:nvSpPr>
            <p:cNvPr id="11" name="Rectangle 10">
              <a:extLst>
                <a:ext uri="{FF2B5EF4-FFF2-40B4-BE49-F238E27FC236}">
                  <a16:creationId xmlns:a16="http://schemas.microsoft.com/office/drawing/2014/main" id="{A92858BA-7EF6-24D2-BAEC-252CC30DDD1D}"/>
                </a:ext>
              </a:extLst>
            </p:cNvPr>
            <p:cNvSpPr/>
            <p:nvPr/>
          </p:nvSpPr>
          <p:spPr>
            <a:xfrm>
              <a:off x="3739081" y="1285592"/>
              <a:ext cx="914400" cy="914400"/>
            </a:xfrm>
            <a:prstGeom prst="rect">
              <a:avLst/>
            </a:prstGeom>
            <a:noFill/>
            <a:ln>
              <a:solidFill>
                <a:srgbClr val="F55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DD122A-608D-5D56-1651-DF8C96A534F4}"/>
                </a:ext>
              </a:extLst>
            </p:cNvPr>
            <p:cNvSpPr/>
            <p:nvPr/>
          </p:nvSpPr>
          <p:spPr>
            <a:xfrm>
              <a:off x="4205334" y="975310"/>
              <a:ext cx="914400" cy="914400"/>
            </a:xfrm>
            <a:prstGeom prst="rect">
              <a:avLst/>
            </a:prstGeom>
            <a:noFill/>
            <a:ln>
              <a:solidFill>
                <a:srgbClr val="F55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ADF4FC4-4C83-453D-8B88-EA2F452D8CE2}"/>
                </a:ext>
              </a:extLst>
            </p:cNvPr>
            <p:cNvCxnSpPr/>
            <p:nvPr/>
          </p:nvCxnSpPr>
          <p:spPr>
            <a:xfrm flipV="1">
              <a:off x="4653481" y="1889710"/>
              <a:ext cx="466253" cy="310282"/>
            </a:xfrm>
            <a:prstGeom prst="line">
              <a:avLst/>
            </a:prstGeom>
            <a:ln w="28575">
              <a:solidFill>
                <a:srgbClr val="F55D3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8BB2BA-3D05-FD34-C04D-A82D8139D5B4}"/>
                </a:ext>
              </a:extLst>
            </p:cNvPr>
            <p:cNvCxnSpPr/>
            <p:nvPr/>
          </p:nvCxnSpPr>
          <p:spPr>
            <a:xfrm flipV="1">
              <a:off x="3739081" y="1886387"/>
              <a:ext cx="466253" cy="310282"/>
            </a:xfrm>
            <a:prstGeom prst="line">
              <a:avLst/>
            </a:prstGeom>
            <a:ln w="28575">
              <a:solidFill>
                <a:srgbClr val="F55D3D"/>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4087AD-08FC-A649-185E-76AC32BDDE1E}"/>
                </a:ext>
              </a:extLst>
            </p:cNvPr>
            <p:cNvCxnSpPr/>
            <p:nvPr/>
          </p:nvCxnSpPr>
          <p:spPr>
            <a:xfrm flipV="1">
              <a:off x="3744362" y="975310"/>
              <a:ext cx="466253" cy="310282"/>
            </a:xfrm>
            <a:prstGeom prst="line">
              <a:avLst/>
            </a:prstGeom>
            <a:ln w="28575">
              <a:solidFill>
                <a:srgbClr val="F55D3D"/>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06A6626-1264-C297-017D-89BD7F3D3FBA}"/>
                </a:ext>
              </a:extLst>
            </p:cNvPr>
            <p:cNvCxnSpPr/>
            <p:nvPr/>
          </p:nvCxnSpPr>
          <p:spPr>
            <a:xfrm flipV="1">
              <a:off x="4643766" y="985276"/>
              <a:ext cx="466253" cy="310282"/>
            </a:xfrm>
            <a:prstGeom prst="line">
              <a:avLst/>
            </a:prstGeom>
            <a:ln w="28575">
              <a:solidFill>
                <a:srgbClr val="F55D3D"/>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F043A4A-17BC-3781-E7D9-B00D02671B18}"/>
              </a:ext>
            </a:extLst>
          </p:cNvPr>
          <p:cNvGrpSpPr/>
          <p:nvPr/>
        </p:nvGrpSpPr>
        <p:grpSpPr>
          <a:xfrm>
            <a:off x="5097290" y="1508664"/>
            <a:ext cx="1380653" cy="1224682"/>
            <a:chOff x="3739081" y="975310"/>
            <a:chExt cx="1380653" cy="1224682"/>
          </a:xfrm>
        </p:grpSpPr>
        <p:sp>
          <p:nvSpPr>
            <p:cNvPr id="20" name="Rectangle 19">
              <a:extLst>
                <a:ext uri="{FF2B5EF4-FFF2-40B4-BE49-F238E27FC236}">
                  <a16:creationId xmlns:a16="http://schemas.microsoft.com/office/drawing/2014/main" id="{4C3133F5-96E7-5925-7229-2D149345E1A6}"/>
                </a:ext>
              </a:extLst>
            </p:cNvPr>
            <p:cNvSpPr/>
            <p:nvPr/>
          </p:nvSpPr>
          <p:spPr>
            <a:xfrm>
              <a:off x="3739081" y="1285592"/>
              <a:ext cx="914400" cy="914400"/>
            </a:xfrm>
            <a:prstGeom prst="rect">
              <a:avLst/>
            </a:prstGeom>
            <a:noFill/>
            <a:ln>
              <a:solidFill>
                <a:srgbClr val="F55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FC1791-616F-B9BD-0D8C-3B2223449E12}"/>
                </a:ext>
              </a:extLst>
            </p:cNvPr>
            <p:cNvSpPr/>
            <p:nvPr/>
          </p:nvSpPr>
          <p:spPr>
            <a:xfrm>
              <a:off x="4205334" y="975310"/>
              <a:ext cx="914400" cy="914400"/>
            </a:xfrm>
            <a:prstGeom prst="rect">
              <a:avLst/>
            </a:prstGeom>
            <a:noFill/>
            <a:ln>
              <a:solidFill>
                <a:srgbClr val="F55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9568D8C-1D2B-EF71-0B19-7D4E35B3B69C}"/>
                </a:ext>
              </a:extLst>
            </p:cNvPr>
            <p:cNvCxnSpPr/>
            <p:nvPr/>
          </p:nvCxnSpPr>
          <p:spPr>
            <a:xfrm flipV="1">
              <a:off x="4653481" y="1889710"/>
              <a:ext cx="466253" cy="310282"/>
            </a:xfrm>
            <a:prstGeom prst="line">
              <a:avLst/>
            </a:prstGeom>
            <a:ln w="28575">
              <a:solidFill>
                <a:srgbClr val="F55D3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9AC4D19-B033-4498-4F6A-82D9651D2B63}"/>
                </a:ext>
              </a:extLst>
            </p:cNvPr>
            <p:cNvCxnSpPr/>
            <p:nvPr/>
          </p:nvCxnSpPr>
          <p:spPr>
            <a:xfrm flipV="1">
              <a:off x="3739081" y="1886387"/>
              <a:ext cx="466253" cy="310282"/>
            </a:xfrm>
            <a:prstGeom prst="line">
              <a:avLst/>
            </a:prstGeom>
            <a:ln w="28575">
              <a:solidFill>
                <a:srgbClr val="F55D3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3ED6D-6A97-7BD8-37FA-464E9DBD560B}"/>
                </a:ext>
              </a:extLst>
            </p:cNvPr>
            <p:cNvCxnSpPr/>
            <p:nvPr/>
          </p:nvCxnSpPr>
          <p:spPr>
            <a:xfrm flipV="1">
              <a:off x="3744362" y="975310"/>
              <a:ext cx="466253" cy="310282"/>
            </a:xfrm>
            <a:prstGeom prst="line">
              <a:avLst/>
            </a:prstGeom>
            <a:ln w="28575">
              <a:solidFill>
                <a:srgbClr val="F55D3D"/>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E367B2-4ACF-E0A1-3CBF-210BB671D79B}"/>
                </a:ext>
              </a:extLst>
            </p:cNvPr>
            <p:cNvCxnSpPr/>
            <p:nvPr/>
          </p:nvCxnSpPr>
          <p:spPr>
            <a:xfrm flipV="1">
              <a:off x="4643766" y="985276"/>
              <a:ext cx="466253" cy="310282"/>
            </a:xfrm>
            <a:prstGeom prst="line">
              <a:avLst/>
            </a:prstGeom>
            <a:ln w="28575">
              <a:solidFill>
                <a:srgbClr val="F55D3D"/>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9B13A834-694B-E28D-2A11-0E8CA43D3EF9}"/>
              </a:ext>
            </a:extLst>
          </p:cNvPr>
          <p:cNvSpPr/>
          <p:nvPr/>
        </p:nvSpPr>
        <p:spPr>
          <a:xfrm>
            <a:off x="5698973" y="2035909"/>
            <a:ext cx="182880" cy="182880"/>
          </a:xfrm>
          <a:prstGeom prst="ellipse">
            <a:avLst/>
          </a:prstGeom>
          <a:solidFill>
            <a:srgbClr val="623989"/>
          </a:solidFill>
          <a:ln>
            <a:solidFill>
              <a:srgbClr val="623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4" name="Oval 33">
            <a:extLst>
              <a:ext uri="{FF2B5EF4-FFF2-40B4-BE49-F238E27FC236}">
                <a16:creationId xmlns:a16="http://schemas.microsoft.com/office/drawing/2014/main" id="{C806BD71-CBA9-E61D-2F45-60C38B28A43F}"/>
              </a:ext>
            </a:extLst>
          </p:cNvPr>
          <p:cNvSpPr/>
          <p:nvPr/>
        </p:nvSpPr>
        <p:spPr>
          <a:xfrm>
            <a:off x="5006471" y="2616724"/>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5" name="Oval 34">
            <a:extLst>
              <a:ext uri="{FF2B5EF4-FFF2-40B4-BE49-F238E27FC236}">
                <a16:creationId xmlns:a16="http://schemas.microsoft.com/office/drawing/2014/main" id="{512840EC-986D-CEC3-F5F4-8705C794CBB8}"/>
              </a:ext>
            </a:extLst>
          </p:cNvPr>
          <p:cNvSpPr/>
          <p:nvPr/>
        </p:nvSpPr>
        <p:spPr>
          <a:xfrm>
            <a:off x="5480753" y="2324978"/>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6" name="Oval 35">
            <a:extLst>
              <a:ext uri="{FF2B5EF4-FFF2-40B4-BE49-F238E27FC236}">
                <a16:creationId xmlns:a16="http://schemas.microsoft.com/office/drawing/2014/main" id="{7C0756FC-3C37-2C59-EC94-E5CA6DB46518}"/>
              </a:ext>
            </a:extLst>
          </p:cNvPr>
          <p:cNvSpPr/>
          <p:nvPr/>
        </p:nvSpPr>
        <p:spPr>
          <a:xfrm>
            <a:off x="5912179" y="2619231"/>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7" name="Oval 36">
            <a:extLst>
              <a:ext uri="{FF2B5EF4-FFF2-40B4-BE49-F238E27FC236}">
                <a16:creationId xmlns:a16="http://schemas.microsoft.com/office/drawing/2014/main" id="{C2624F70-A236-5ED4-B03B-08F650508599}"/>
              </a:ext>
            </a:extLst>
          </p:cNvPr>
          <p:cNvSpPr/>
          <p:nvPr/>
        </p:nvSpPr>
        <p:spPr>
          <a:xfrm>
            <a:off x="6368397" y="2313342"/>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8" name="Oval 37">
            <a:extLst>
              <a:ext uri="{FF2B5EF4-FFF2-40B4-BE49-F238E27FC236}">
                <a16:creationId xmlns:a16="http://schemas.microsoft.com/office/drawing/2014/main" id="{A09C6465-9371-2E81-CCAB-734772A03D72}"/>
              </a:ext>
            </a:extLst>
          </p:cNvPr>
          <p:cNvSpPr/>
          <p:nvPr/>
        </p:nvSpPr>
        <p:spPr>
          <a:xfrm>
            <a:off x="5006471" y="1718412"/>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9" name="Oval 38">
            <a:extLst>
              <a:ext uri="{FF2B5EF4-FFF2-40B4-BE49-F238E27FC236}">
                <a16:creationId xmlns:a16="http://schemas.microsoft.com/office/drawing/2014/main" id="{D2AC9782-85C8-A704-77E8-5E348C498867}"/>
              </a:ext>
            </a:extLst>
          </p:cNvPr>
          <p:cNvSpPr/>
          <p:nvPr/>
        </p:nvSpPr>
        <p:spPr>
          <a:xfrm>
            <a:off x="5480753" y="1426666"/>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0" name="Oval 39">
            <a:extLst>
              <a:ext uri="{FF2B5EF4-FFF2-40B4-BE49-F238E27FC236}">
                <a16:creationId xmlns:a16="http://schemas.microsoft.com/office/drawing/2014/main" id="{73DBA035-1578-04F2-A39B-2D9467B76827}"/>
              </a:ext>
            </a:extLst>
          </p:cNvPr>
          <p:cNvSpPr/>
          <p:nvPr/>
        </p:nvSpPr>
        <p:spPr>
          <a:xfrm>
            <a:off x="5912179" y="1720919"/>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1" name="Oval 40">
            <a:extLst>
              <a:ext uri="{FF2B5EF4-FFF2-40B4-BE49-F238E27FC236}">
                <a16:creationId xmlns:a16="http://schemas.microsoft.com/office/drawing/2014/main" id="{1A7084C1-17FD-C3DD-0CE9-3CDFC404D49A}"/>
              </a:ext>
            </a:extLst>
          </p:cNvPr>
          <p:cNvSpPr/>
          <p:nvPr/>
        </p:nvSpPr>
        <p:spPr>
          <a:xfrm>
            <a:off x="6368397" y="1415030"/>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2" name="Oval 41">
            <a:extLst>
              <a:ext uri="{FF2B5EF4-FFF2-40B4-BE49-F238E27FC236}">
                <a16:creationId xmlns:a16="http://schemas.microsoft.com/office/drawing/2014/main" id="{5FBA859E-B4AD-481D-EBB6-CB5DE0E012E0}"/>
              </a:ext>
            </a:extLst>
          </p:cNvPr>
          <p:cNvSpPr/>
          <p:nvPr/>
        </p:nvSpPr>
        <p:spPr>
          <a:xfrm>
            <a:off x="7837553" y="2004078"/>
            <a:ext cx="182880" cy="182880"/>
          </a:xfrm>
          <a:prstGeom prst="ellipse">
            <a:avLst/>
          </a:prstGeom>
          <a:solidFill>
            <a:srgbClr val="623989"/>
          </a:solidFill>
          <a:ln>
            <a:solidFill>
              <a:srgbClr val="623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3" name="Oval 42">
            <a:extLst>
              <a:ext uri="{FF2B5EF4-FFF2-40B4-BE49-F238E27FC236}">
                <a16:creationId xmlns:a16="http://schemas.microsoft.com/office/drawing/2014/main" id="{2F36019B-B776-7229-93FB-53325AF7481C}"/>
              </a:ext>
            </a:extLst>
          </p:cNvPr>
          <p:cNvSpPr/>
          <p:nvPr/>
        </p:nvSpPr>
        <p:spPr>
          <a:xfrm>
            <a:off x="7145051" y="2584893"/>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4" name="Oval 43">
            <a:extLst>
              <a:ext uri="{FF2B5EF4-FFF2-40B4-BE49-F238E27FC236}">
                <a16:creationId xmlns:a16="http://schemas.microsoft.com/office/drawing/2014/main" id="{245EBA9A-CCA8-CC86-893A-9A673EF971A2}"/>
              </a:ext>
            </a:extLst>
          </p:cNvPr>
          <p:cNvSpPr/>
          <p:nvPr/>
        </p:nvSpPr>
        <p:spPr>
          <a:xfrm>
            <a:off x="8506977" y="2281511"/>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5" name="Oval 44">
            <a:extLst>
              <a:ext uri="{FF2B5EF4-FFF2-40B4-BE49-F238E27FC236}">
                <a16:creationId xmlns:a16="http://schemas.microsoft.com/office/drawing/2014/main" id="{7C37A0CA-F5E9-433D-976C-547D2AC08F64}"/>
              </a:ext>
            </a:extLst>
          </p:cNvPr>
          <p:cNvSpPr/>
          <p:nvPr/>
        </p:nvSpPr>
        <p:spPr>
          <a:xfrm>
            <a:off x="7619333" y="1394835"/>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6" name="Oval 45">
            <a:extLst>
              <a:ext uri="{FF2B5EF4-FFF2-40B4-BE49-F238E27FC236}">
                <a16:creationId xmlns:a16="http://schemas.microsoft.com/office/drawing/2014/main" id="{1EAAE1E8-AFAE-D0A4-6593-0C4C01203F43}"/>
              </a:ext>
            </a:extLst>
          </p:cNvPr>
          <p:cNvSpPr/>
          <p:nvPr/>
        </p:nvSpPr>
        <p:spPr>
          <a:xfrm>
            <a:off x="8050759" y="1689088"/>
            <a:ext cx="182880" cy="182880"/>
          </a:xfrm>
          <a:prstGeom prst="ellipse">
            <a:avLst/>
          </a:prstGeom>
          <a:solidFill>
            <a:schemeClr val="accent3">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7" name="Oval 46">
            <a:extLst>
              <a:ext uri="{FF2B5EF4-FFF2-40B4-BE49-F238E27FC236}">
                <a16:creationId xmlns:a16="http://schemas.microsoft.com/office/drawing/2014/main" id="{8FFD85BA-4F1F-DECE-000A-743D6E37A111}"/>
              </a:ext>
            </a:extLst>
          </p:cNvPr>
          <p:cNvSpPr/>
          <p:nvPr/>
        </p:nvSpPr>
        <p:spPr>
          <a:xfrm>
            <a:off x="8059451" y="2603488"/>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48" name="Oval 47">
            <a:extLst>
              <a:ext uri="{FF2B5EF4-FFF2-40B4-BE49-F238E27FC236}">
                <a16:creationId xmlns:a16="http://schemas.microsoft.com/office/drawing/2014/main" id="{6F319986-2943-D868-5F27-0664B7A37A0D}"/>
              </a:ext>
            </a:extLst>
          </p:cNvPr>
          <p:cNvSpPr/>
          <p:nvPr/>
        </p:nvSpPr>
        <p:spPr>
          <a:xfrm>
            <a:off x="7619333" y="2283289"/>
            <a:ext cx="182880" cy="18288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49" name="Oval 48">
            <a:extLst>
              <a:ext uri="{FF2B5EF4-FFF2-40B4-BE49-F238E27FC236}">
                <a16:creationId xmlns:a16="http://schemas.microsoft.com/office/drawing/2014/main" id="{1024E3D0-436B-D6D7-64DF-E15DC53889A2}"/>
              </a:ext>
            </a:extLst>
          </p:cNvPr>
          <p:cNvSpPr/>
          <p:nvPr/>
        </p:nvSpPr>
        <p:spPr>
          <a:xfrm>
            <a:off x="7145051" y="1679171"/>
            <a:ext cx="182880" cy="182880"/>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0" name="Oval 49">
            <a:extLst>
              <a:ext uri="{FF2B5EF4-FFF2-40B4-BE49-F238E27FC236}">
                <a16:creationId xmlns:a16="http://schemas.microsoft.com/office/drawing/2014/main" id="{1959D560-BE4D-2EB7-EE11-FB523BCE34E1}"/>
              </a:ext>
            </a:extLst>
          </p:cNvPr>
          <p:cNvSpPr/>
          <p:nvPr/>
        </p:nvSpPr>
        <p:spPr>
          <a:xfrm>
            <a:off x="8506977" y="1398984"/>
            <a:ext cx="182880" cy="182880"/>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1" name="TextBox 50">
            <a:extLst>
              <a:ext uri="{FF2B5EF4-FFF2-40B4-BE49-F238E27FC236}">
                <a16:creationId xmlns:a16="http://schemas.microsoft.com/office/drawing/2014/main" id="{4398C051-2998-5A71-E334-33EDAFB21201}"/>
              </a:ext>
            </a:extLst>
          </p:cNvPr>
          <p:cNvSpPr txBox="1"/>
          <p:nvPr/>
        </p:nvSpPr>
        <p:spPr>
          <a:xfrm>
            <a:off x="5036062" y="981562"/>
            <a:ext cx="1585690" cy="307777"/>
          </a:xfrm>
          <a:prstGeom prst="rect">
            <a:avLst/>
          </a:prstGeom>
          <a:noFill/>
        </p:spPr>
        <p:txBody>
          <a:bodyPr wrap="none" rtlCol="0">
            <a:spAutoFit/>
          </a:bodyPr>
          <a:lstStyle/>
          <a:p>
            <a:r>
              <a:rPr lang="en-US" b="1" dirty="0"/>
              <a:t>Traditional Alloy</a:t>
            </a:r>
          </a:p>
        </p:txBody>
      </p:sp>
      <p:sp>
        <p:nvSpPr>
          <p:cNvPr id="52" name="TextBox 51">
            <a:extLst>
              <a:ext uri="{FF2B5EF4-FFF2-40B4-BE49-F238E27FC236}">
                <a16:creationId xmlns:a16="http://schemas.microsoft.com/office/drawing/2014/main" id="{26576E04-A316-13D4-A32D-251B6AAE94C5}"/>
              </a:ext>
            </a:extLst>
          </p:cNvPr>
          <p:cNvSpPr txBox="1"/>
          <p:nvPr/>
        </p:nvSpPr>
        <p:spPr>
          <a:xfrm>
            <a:off x="6857422" y="896343"/>
            <a:ext cx="2214068" cy="523220"/>
          </a:xfrm>
          <a:prstGeom prst="rect">
            <a:avLst/>
          </a:prstGeom>
          <a:noFill/>
        </p:spPr>
        <p:txBody>
          <a:bodyPr wrap="none" rtlCol="0">
            <a:spAutoFit/>
          </a:bodyPr>
          <a:lstStyle/>
          <a:p>
            <a:pPr algn="ctr"/>
            <a:r>
              <a:rPr lang="en-US" b="1" dirty="0"/>
              <a:t>Multi-Principal Element </a:t>
            </a:r>
          </a:p>
          <a:p>
            <a:pPr algn="ctr"/>
            <a:r>
              <a:rPr lang="en-US" b="1" dirty="0"/>
              <a:t>Alloy</a:t>
            </a:r>
          </a:p>
        </p:txBody>
      </p:sp>
      <p:pic>
        <p:nvPicPr>
          <p:cNvPr id="53" name="Picture 52">
            <a:extLst>
              <a:ext uri="{FF2B5EF4-FFF2-40B4-BE49-F238E27FC236}">
                <a16:creationId xmlns:a16="http://schemas.microsoft.com/office/drawing/2014/main" id="{38E33D8D-D14D-DEA2-732F-BA7AC745FCB3}"/>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2173315" y="945207"/>
            <a:ext cx="2540470" cy="2192642"/>
          </a:xfrm>
          <a:prstGeom prst="rect">
            <a:avLst/>
          </a:prstGeom>
        </p:spPr>
      </p:pic>
      <p:pic>
        <p:nvPicPr>
          <p:cNvPr id="54" name="Picture 53" descr="A screenshot of a computer generated image&#10;&#10;Description automatically generated">
            <a:extLst>
              <a:ext uri="{FF2B5EF4-FFF2-40B4-BE49-F238E27FC236}">
                <a16:creationId xmlns:a16="http://schemas.microsoft.com/office/drawing/2014/main" id="{B0D2E3B3-5308-B939-E663-9C5F364F6CD6}"/>
              </a:ext>
            </a:extLst>
          </p:cNvPr>
          <p:cNvPicPr>
            <a:picLocks noChangeAspect="1"/>
          </p:cNvPicPr>
          <p:nvPr/>
        </p:nvPicPr>
        <p:blipFill>
          <a:blip r:embed="rId5">
            <a:extLst>
              <a:ext uri="{28A0092B-C50C-407E-A947-70E740481C1C}">
                <a14:useLocalDpi xmlns:a14="http://schemas.microsoft.com/office/drawing/2010/main" val="0"/>
              </a:ext>
            </a:extLst>
          </a:blip>
          <a:srcRect r="66939"/>
          <a:stretch/>
        </p:blipFill>
        <p:spPr>
          <a:xfrm>
            <a:off x="2795429" y="3137849"/>
            <a:ext cx="1222539" cy="2037182"/>
          </a:xfrm>
          <a:prstGeom prst="rect">
            <a:avLst/>
          </a:prstGeom>
        </p:spPr>
      </p:pic>
      <p:pic>
        <p:nvPicPr>
          <p:cNvPr id="55" name="Picture 54">
            <a:extLst>
              <a:ext uri="{FF2B5EF4-FFF2-40B4-BE49-F238E27FC236}">
                <a16:creationId xmlns:a16="http://schemas.microsoft.com/office/drawing/2014/main" id="{70DFACA9-C720-84D5-7F91-205F7C7CEAAE}"/>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82560" y="1135276"/>
            <a:ext cx="2328846" cy="2014889"/>
          </a:xfrm>
          <a:prstGeom prst="rect">
            <a:avLst/>
          </a:prstGeom>
        </p:spPr>
      </p:pic>
      <p:graphicFrame>
        <p:nvGraphicFramePr>
          <p:cNvPr id="56" name="Chart 55">
            <a:extLst>
              <a:ext uri="{FF2B5EF4-FFF2-40B4-BE49-F238E27FC236}">
                <a16:creationId xmlns:a16="http://schemas.microsoft.com/office/drawing/2014/main" id="{BB6E5D4C-E2C1-137A-0F0F-185AFA703344}"/>
              </a:ext>
            </a:extLst>
          </p:cNvPr>
          <p:cNvGraphicFramePr>
            <a:graphicFrameLocks/>
          </p:cNvGraphicFramePr>
          <p:nvPr>
            <p:extLst>
              <p:ext uri="{D42A27DB-BD31-4B8C-83A1-F6EECF244321}">
                <p14:modId xmlns:p14="http://schemas.microsoft.com/office/powerpoint/2010/main" val="1278331424"/>
              </p:ext>
            </p:extLst>
          </p:nvPr>
        </p:nvGraphicFramePr>
        <p:xfrm>
          <a:off x="5110501" y="4126490"/>
          <a:ext cx="3960990" cy="2057558"/>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1411A5D-B1D6-1027-CBE3-BEC10469F4F5}"/>
                  </a:ext>
                </a:extLst>
              </p:cNvPr>
              <p:cNvSpPr txBox="1"/>
              <p:nvPr/>
            </p:nvSpPr>
            <p:spPr>
              <a:xfrm>
                <a:off x="566753" y="753628"/>
                <a:ext cx="1705082" cy="369332"/>
              </a:xfrm>
              <a:prstGeom prst="rect">
                <a:avLst/>
              </a:prstGeom>
              <a:noFill/>
            </p:spPr>
            <p:txBody>
              <a:bodyPr wrap="none" rtlCol="0">
                <a:spAutoFit/>
              </a:bodyPr>
              <a:lstStyle/>
              <a:p>
                <a:r>
                  <a:rPr lang="en-US" b="1" dirty="0"/>
                  <a:t>FCC </a:t>
                </a:r>
                <a14:m>
                  <m:oMath xmlns:m="http://schemas.openxmlformats.org/officeDocument/2006/math">
                    <m:r>
                      <a:rPr lang="en-US" b="1" i="1" smtClean="0">
                        <a:latin typeface="Cambria Math" panose="02040503050406030204" pitchFamily="18" charset="0"/>
                      </a:rPr>
                      <m:t>𝑨</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𝒍</m:t>
                        </m:r>
                      </m:e>
                      <m:sub>
                        <m:r>
                          <a:rPr lang="en-US" b="1" i="1" smtClean="0">
                            <a:latin typeface="Cambria Math" panose="02040503050406030204" pitchFamily="18" charset="0"/>
                          </a:rPr>
                          <m:t>𝟓𝟎</m:t>
                        </m:r>
                      </m:sub>
                    </m:sSub>
                    <m:r>
                      <a:rPr lang="en-US" b="1" i="1" smtClean="0">
                        <a:latin typeface="Cambria Math" panose="02040503050406030204" pitchFamily="18" charset="0"/>
                      </a:rPr>
                      <m:t>𝑴</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𝒈</m:t>
                        </m:r>
                      </m:e>
                      <m:sub>
                        <m:r>
                          <a:rPr lang="en-US" b="1" i="1" smtClean="0">
                            <a:latin typeface="Cambria Math" panose="02040503050406030204" pitchFamily="18" charset="0"/>
                          </a:rPr>
                          <m:t>𝟓𝟎</m:t>
                        </m:r>
                      </m:sub>
                    </m:sSub>
                  </m:oMath>
                </a14:m>
                <a:endParaRPr lang="en-US" b="1" dirty="0"/>
              </a:p>
            </p:txBody>
          </p:sp>
        </mc:Choice>
        <mc:Fallback>
          <p:sp>
            <p:nvSpPr>
              <p:cNvPr id="57" name="TextBox 56">
                <a:extLst>
                  <a:ext uri="{FF2B5EF4-FFF2-40B4-BE49-F238E27FC236}">
                    <a16:creationId xmlns:a16="http://schemas.microsoft.com/office/drawing/2014/main" id="{A1411A5D-B1D6-1027-CBE3-BEC10469F4F5}"/>
                  </a:ext>
                </a:extLst>
              </p:cNvPr>
              <p:cNvSpPr txBox="1">
                <a:spLocks noRot="1" noChangeAspect="1" noMove="1" noResize="1" noEditPoints="1" noAdjustHandles="1" noChangeArrowheads="1" noChangeShapeType="1" noTextEdit="1"/>
              </p:cNvSpPr>
              <p:nvPr/>
            </p:nvSpPr>
            <p:spPr>
              <a:xfrm>
                <a:off x="566753" y="753628"/>
                <a:ext cx="1705082" cy="369332"/>
              </a:xfrm>
              <a:prstGeom prst="rect">
                <a:avLst/>
              </a:prstGeom>
              <a:blipFill>
                <a:blip r:embed="rId8"/>
                <a:stretch>
                  <a:fillRect l="-1071" t="-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67F7E98E-96A9-CB53-8841-8D98D4B4EB56}"/>
                  </a:ext>
                </a:extLst>
              </p:cNvPr>
              <p:cNvSpPr txBox="1"/>
              <p:nvPr/>
            </p:nvSpPr>
            <p:spPr>
              <a:xfrm>
                <a:off x="2662254" y="736109"/>
                <a:ext cx="2220736" cy="369332"/>
              </a:xfrm>
              <a:prstGeom prst="rect">
                <a:avLst/>
              </a:prstGeom>
              <a:noFill/>
            </p:spPr>
            <p:txBody>
              <a:bodyPr wrap="none" rtlCol="0">
                <a:spAutoFit/>
              </a:bodyPr>
              <a:lstStyle/>
              <a:p>
                <a:r>
                  <a:rPr lang="en-US" b="1" dirty="0"/>
                  <a:t>BCC </a:t>
                </a:r>
                <a14:m>
                  <m:oMath xmlns:m="http://schemas.openxmlformats.org/officeDocument/2006/math">
                    <m:r>
                      <a:rPr lang="en-US" b="1" i="1" smtClean="0">
                        <a:latin typeface="Cambria Math" panose="02040503050406030204" pitchFamily="18" charset="0"/>
                      </a:rPr>
                      <m:t>𝑴</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𝒐</m:t>
                        </m:r>
                      </m:e>
                      <m:sub>
                        <m:r>
                          <a:rPr lang="en-US" b="1" i="1" smtClean="0">
                            <a:latin typeface="Cambria Math" panose="02040503050406030204" pitchFamily="18" charset="0"/>
                          </a:rPr>
                          <m:t>𝟑𝟑</m:t>
                        </m:r>
                      </m:sub>
                    </m:sSub>
                    <m:r>
                      <a:rPr lang="en-US" b="1" i="1" smtClean="0">
                        <a:latin typeface="Cambria Math" panose="02040503050406030204" pitchFamily="18" charset="0"/>
                      </a:rPr>
                      <m:t>𝑵</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𝟑𝟑</m:t>
                        </m:r>
                      </m:sub>
                    </m:sSub>
                    <m:r>
                      <a:rPr lang="en-US" b="1" i="1" smtClean="0">
                        <a:latin typeface="Cambria Math" panose="02040503050406030204" pitchFamily="18" charset="0"/>
                      </a:rPr>
                      <m:t>𝑻</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𝒊</m:t>
                        </m:r>
                      </m:e>
                      <m:sub>
                        <m:r>
                          <a:rPr lang="en-US" b="1" i="1" smtClean="0">
                            <a:latin typeface="Cambria Math" panose="02040503050406030204" pitchFamily="18" charset="0"/>
                          </a:rPr>
                          <m:t>𝟑𝟑</m:t>
                        </m:r>
                      </m:sub>
                    </m:sSub>
                  </m:oMath>
                </a14:m>
                <a:endParaRPr lang="en-US" b="1" dirty="0"/>
              </a:p>
            </p:txBody>
          </p:sp>
        </mc:Choice>
        <mc:Fallback>
          <p:sp>
            <p:nvSpPr>
              <p:cNvPr id="58" name="TextBox 57">
                <a:extLst>
                  <a:ext uri="{FF2B5EF4-FFF2-40B4-BE49-F238E27FC236}">
                    <a16:creationId xmlns:a16="http://schemas.microsoft.com/office/drawing/2014/main" id="{67F7E98E-96A9-CB53-8841-8D98D4B4EB56}"/>
                  </a:ext>
                </a:extLst>
              </p:cNvPr>
              <p:cNvSpPr txBox="1">
                <a:spLocks noRot="1" noChangeAspect="1" noMove="1" noResize="1" noEditPoints="1" noAdjustHandles="1" noChangeArrowheads="1" noChangeShapeType="1" noTextEdit="1"/>
              </p:cNvSpPr>
              <p:nvPr/>
            </p:nvSpPr>
            <p:spPr>
              <a:xfrm>
                <a:off x="2662254" y="736109"/>
                <a:ext cx="2220736" cy="369332"/>
              </a:xfrm>
              <a:prstGeom prst="rect">
                <a:avLst/>
              </a:prstGeom>
              <a:blipFill>
                <a:blip r:embed="rId9"/>
                <a:stretch>
                  <a:fillRect l="-824" t="-3333"/>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5F2235EA-CB1A-EAEB-E8BA-F98F66423F33}"/>
              </a:ext>
            </a:extLst>
          </p:cNvPr>
          <p:cNvPicPr>
            <a:picLocks noChangeAspect="1"/>
          </p:cNvPicPr>
          <p:nvPr/>
        </p:nvPicPr>
        <p:blipFill>
          <a:blip r:embed="rId10"/>
          <a:stretch>
            <a:fillRect/>
          </a:stretch>
        </p:blipFill>
        <p:spPr>
          <a:xfrm rot="5400000">
            <a:off x="1138007" y="2624828"/>
            <a:ext cx="562574" cy="2199983"/>
          </a:xfrm>
          <a:prstGeom prst="rect">
            <a:avLst/>
          </a:prstGeom>
        </p:spPr>
      </p:pic>
      <p:sp>
        <p:nvSpPr>
          <p:cNvPr id="60" name="TextBox 59">
            <a:extLst>
              <a:ext uri="{FF2B5EF4-FFF2-40B4-BE49-F238E27FC236}">
                <a16:creationId xmlns:a16="http://schemas.microsoft.com/office/drawing/2014/main" id="{4F4A9FA2-A25B-0917-56B8-8F5E94036EBA}"/>
              </a:ext>
            </a:extLst>
          </p:cNvPr>
          <p:cNvSpPr txBox="1"/>
          <p:nvPr/>
        </p:nvSpPr>
        <p:spPr>
          <a:xfrm>
            <a:off x="319302" y="4035822"/>
            <a:ext cx="2092104" cy="738664"/>
          </a:xfrm>
          <a:prstGeom prst="rect">
            <a:avLst/>
          </a:prstGeom>
          <a:noFill/>
        </p:spPr>
        <p:txBody>
          <a:bodyPr wrap="square" rtlCol="0">
            <a:spAutoFit/>
          </a:bodyPr>
          <a:lstStyle/>
          <a:p>
            <a:pPr algn="ctr"/>
            <a:r>
              <a:rPr lang="en-US" b="1" dirty="0"/>
              <a:t>Line defect pinned by obstacles arising from composition diversity</a:t>
            </a:r>
          </a:p>
        </p:txBody>
      </p:sp>
      <p:sp>
        <p:nvSpPr>
          <p:cNvPr id="61" name="TextBox 60">
            <a:extLst>
              <a:ext uri="{FF2B5EF4-FFF2-40B4-BE49-F238E27FC236}">
                <a16:creationId xmlns:a16="http://schemas.microsoft.com/office/drawing/2014/main" id="{3F2611E3-7484-7458-D04F-4E1B6AE49FEF}"/>
              </a:ext>
            </a:extLst>
          </p:cNvPr>
          <p:cNvSpPr txBox="1"/>
          <p:nvPr/>
        </p:nvSpPr>
        <p:spPr>
          <a:xfrm>
            <a:off x="3864690" y="4114624"/>
            <a:ext cx="1465726" cy="1169551"/>
          </a:xfrm>
          <a:prstGeom prst="rect">
            <a:avLst/>
          </a:prstGeom>
          <a:noFill/>
        </p:spPr>
        <p:txBody>
          <a:bodyPr wrap="square" rtlCol="0">
            <a:spAutoFit/>
          </a:bodyPr>
          <a:lstStyle/>
          <a:p>
            <a:pPr algn="ctr"/>
            <a:r>
              <a:rPr lang="en-US" b="1" dirty="0"/>
              <a:t>Stress fluctuations arising from composition diversity</a:t>
            </a:r>
          </a:p>
        </p:txBody>
      </p:sp>
      <p:pic>
        <p:nvPicPr>
          <p:cNvPr id="63" name="Graphic 62" descr="Sustainability outline">
            <a:extLst>
              <a:ext uri="{FF2B5EF4-FFF2-40B4-BE49-F238E27FC236}">
                <a16:creationId xmlns:a16="http://schemas.microsoft.com/office/drawing/2014/main" id="{B8B5A675-703B-D215-E81E-9847484426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13355" y="5867176"/>
            <a:ext cx="914400" cy="914400"/>
          </a:xfrm>
          <a:prstGeom prst="rect">
            <a:avLst/>
          </a:prstGeom>
        </p:spPr>
      </p:pic>
      <p:pic>
        <p:nvPicPr>
          <p:cNvPr id="65" name="Graphic 64" descr="Airplane outline">
            <a:extLst>
              <a:ext uri="{FF2B5EF4-FFF2-40B4-BE49-F238E27FC236}">
                <a16:creationId xmlns:a16="http://schemas.microsoft.com/office/drawing/2014/main" id="{18509554-F904-2C3C-4AE5-1261FBA54F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8180" y="4952776"/>
            <a:ext cx="914400" cy="914400"/>
          </a:xfrm>
          <a:prstGeom prst="rect">
            <a:avLst/>
          </a:prstGeom>
        </p:spPr>
      </p:pic>
      <p:pic>
        <p:nvPicPr>
          <p:cNvPr id="67" name="Graphic 66" descr="Modern architecture outline">
            <a:extLst>
              <a:ext uri="{FF2B5EF4-FFF2-40B4-BE49-F238E27FC236}">
                <a16:creationId xmlns:a16="http://schemas.microsoft.com/office/drawing/2014/main" id="{F833BA09-D3DE-A7BB-4C83-465787CD3A6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92223" y="4931266"/>
            <a:ext cx="914400" cy="914400"/>
          </a:xfrm>
          <a:prstGeom prst="rect">
            <a:avLst/>
          </a:prstGeom>
        </p:spPr>
      </p:pic>
      <p:pic>
        <p:nvPicPr>
          <p:cNvPr id="68" name="Picture 67">
            <a:extLst>
              <a:ext uri="{FF2B5EF4-FFF2-40B4-BE49-F238E27FC236}">
                <a16:creationId xmlns:a16="http://schemas.microsoft.com/office/drawing/2014/main" id="{05115C62-837A-A1FD-06E0-16C2BCC0A66D}"/>
              </a:ext>
            </a:extLst>
          </p:cNvPr>
          <p:cNvPicPr>
            <a:picLocks noChangeAspect="1"/>
          </p:cNvPicPr>
          <p:nvPr/>
        </p:nvPicPr>
        <p:blipFill>
          <a:blip r:embed="rId17"/>
          <a:srcRect l="-62" r="5893"/>
          <a:stretch/>
        </p:blipFill>
        <p:spPr>
          <a:xfrm>
            <a:off x="2582083" y="5374324"/>
            <a:ext cx="2453148" cy="614866"/>
          </a:xfrm>
          <a:prstGeom prst="rect">
            <a:avLst/>
          </a:prstGeom>
        </p:spPr>
      </p:pic>
      <p:sp>
        <p:nvSpPr>
          <p:cNvPr id="69" name="TextBox 68">
            <a:extLst>
              <a:ext uri="{FF2B5EF4-FFF2-40B4-BE49-F238E27FC236}">
                <a16:creationId xmlns:a16="http://schemas.microsoft.com/office/drawing/2014/main" id="{3080C621-B97F-66D5-D171-DB64B226E052}"/>
              </a:ext>
            </a:extLst>
          </p:cNvPr>
          <p:cNvSpPr txBox="1"/>
          <p:nvPr/>
        </p:nvSpPr>
        <p:spPr>
          <a:xfrm>
            <a:off x="5663633" y="6184047"/>
            <a:ext cx="3271200" cy="738664"/>
          </a:xfrm>
          <a:prstGeom prst="rect">
            <a:avLst/>
          </a:prstGeom>
          <a:noFill/>
        </p:spPr>
        <p:txBody>
          <a:bodyPr wrap="square" rtlCol="0">
            <a:spAutoFit/>
          </a:bodyPr>
          <a:lstStyle/>
          <a:p>
            <a:pPr algn="ctr"/>
            <a:r>
              <a:rPr lang="en-US" b="1" dirty="0"/>
              <a:t>“In diversity there is beauty and there is strength”</a:t>
            </a:r>
          </a:p>
          <a:p>
            <a:pPr algn="ctr"/>
            <a:r>
              <a:rPr lang="en-US" b="1" dirty="0"/>
              <a:t>-Maya Angelou</a:t>
            </a: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8F8AA518-F70E-A7BE-6F58-359EE75ECB6C}"/>
                  </a:ext>
                </a:extLst>
              </p:cNvPr>
              <p:cNvSpPr txBox="1"/>
              <p:nvPr/>
            </p:nvSpPr>
            <p:spPr>
              <a:xfrm>
                <a:off x="5838715" y="4782623"/>
                <a:ext cx="2220736" cy="369332"/>
              </a:xfrm>
              <a:prstGeom prst="rect">
                <a:avLst/>
              </a:prstGeom>
              <a:noFill/>
            </p:spPr>
            <p:txBody>
              <a:bodyPr wrap="none" rtlCol="0">
                <a:spAutoFit/>
              </a:bodyPr>
              <a:lstStyle/>
              <a:p>
                <a:r>
                  <a:rPr lang="en-US" b="1" dirty="0"/>
                  <a:t>BCC </a:t>
                </a:r>
                <a14:m>
                  <m:oMath xmlns:m="http://schemas.openxmlformats.org/officeDocument/2006/math">
                    <m:r>
                      <a:rPr lang="en-US" b="1" i="1" smtClean="0">
                        <a:latin typeface="Cambria Math" panose="02040503050406030204" pitchFamily="18" charset="0"/>
                      </a:rPr>
                      <m:t>𝑴</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𝒐</m:t>
                        </m:r>
                      </m:e>
                      <m:sub>
                        <m:r>
                          <a:rPr lang="en-US" b="1" i="1" smtClean="0">
                            <a:latin typeface="Cambria Math" panose="02040503050406030204" pitchFamily="18" charset="0"/>
                          </a:rPr>
                          <m:t>𝟑𝟑</m:t>
                        </m:r>
                      </m:sub>
                    </m:sSub>
                    <m:r>
                      <a:rPr lang="en-US" b="1" i="1" smtClean="0">
                        <a:latin typeface="Cambria Math" panose="02040503050406030204" pitchFamily="18" charset="0"/>
                      </a:rPr>
                      <m:t>𝑵</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𝟑𝟑</m:t>
                        </m:r>
                      </m:sub>
                    </m:sSub>
                    <m:r>
                      <a:rPr lang="en-US" b="1" i="1" smtClean="0">
                        <a:latin typeface="Cambria Math" panose="02040503050406030204" pitchFamily="18" charset="0"/>
                      </a:rPr>
                      <m:t>𝑻</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𝒊</m:t>
                        </m:r>
                      </m:e>
                      <m:sub>
                        <m:r>
                          <a:rPr lang="en-US" b="1" i="1" smtClean="0">
                            <a:latin typeface="Cambria Math" panose="02040503050406030204" pitchFamily="18" charset="0"/>
                          </a:rPr>
                          <m:t>𝟑𝟑</m:t>
                        </m:r>
                      </m:sub>
                    </m:sSub>
                  </m:oMath>
                </a14:m>
                <a:endParaRPr lang="en-US" b="1" dirty="0"/>
              </a:p>
            </p:txBody>
          </p:sp>
        </mc:Choice>
        <mc:Fallback>
          <p:sp>
            <p:nvSpPr>
              <p:cNvPr id="70" name="TextBox 69">
                <a:extLst>
                  <a:ext uri="{FF2B5EF4-FFF2-40B4-BE49-F238E27FC236}">
                    <a16:creationId xmlns:a16="http://schemas.microsoft.com/office/drawing/2014/main" id="{8F8AA518-F70E-A7BE-6F58-359EE75ECB6C}"/>
                  </a:ext>
                </a:extLst>
              </p:cNvPr>
              <p:cNvSpPr txBox="1">
                <a:spLocks noRot="1" noChangeAspect="1" noMove="1" noResize="1" noEditPoints="1" noAdjustHandles="1" noChangeArrowheads="1" noChangeShapeType="1" noTextEdit="1"/>
              </p:cNvSpPr>
              <p:nvPr/>
            </p:nvSpPr>
            <p:spPr>
              <a:xfrm>
                <a:off x="5838715" y="4782623"/>
                <a:ext cx="2220736" cy="369332"/>
              </a:xfrm>
              <a:prstGeom prst="rect">
                <a:avLst/>
              </a:prstGeom>
              <a:blipFill>
                <a:blip r:embed="rId9"/>
                <a:stretch>
                  <a:fillRect l="-824" t="-3333"/>
                </a:stretch>
              </a:blipFill>
            </p:spPr>
            <p:txBody>
              <a:bodyPr/>
              <a:lstStyle/>
              <a:p>
                <a:r>
                  <a:rPr lang="en-US">
                    <a:noFill/>
                  </a:rPr>
                  <a:t> </a:t>
                </a:r>
              </a:p>
            </p:txBody>
          </p:sp>
        </mc:Fallback>
      </mc:AlternateContent>
    </p:spTree>
    <p:extLst>
      <p:ext uri="{BB962C8B-B14F-4D97-AF65-F5344CB8AC3E}">
        <p14:creationId xmlns:p14="http://schemas.microsoft.com/office/powerpoint/2010/main" val="310471193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756</Words>
  <Application>Microsoft Office PowerPoint</Application>
  <PresentationFormat>On-screen Show (4:3)</PresentationFormat>
  <Paragraphs>47</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Cambria Math</vt:lpstr>
      <vt:lpstr>Helvetica Neue</vt:lpstr>
      <vt:lpstr>Office Theme</vt:lpstr>
      <vt:lpstr>  Liam Myhill Ph.D. Student  Material Design: Strength by Diversity  Dr. Enrique Martinez Saez Department of Mechanical Engineering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Tanuj Gupta PhD Candidate  Plants don’t have brain, but do they have memory?  Dr. Huijuan Zhao Department of Mechanical Engineering College of Engineering, Computing and Applied Sciences</dc:title>
  <dc:creator>Eric M. Davis</dc:creator>
  <cp:lastModifiedBy>Liam Myhill</cp:lastModifiedBy>
  <cp:revision>8</cp:revision>
  <dcterms:created xsi:type="dcterms:W3CDTF">2015-09-14T14:00:36Z</dcterms:created>
  <dcterms:modified xsi:type="dcterms:W3CDTF">2024-10-29T23:12:29Z</dcterms:modified>
</cp:coreProperties>
</file>